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58" r:id="rId5"/>
    <p:sldId id="268" r:id="rId6"/>
    <p:sldId id="263" r:id="rId7"/>
    <p:sldId id="271" r:id="rId8"/>
    <p:sldId id="262" r:id="rId9"/>
    <p:sldId id="269" r:id="rId10"/>
    <p:sldId id="260" r:id="rId11"/>
    <p:sldId id="265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72D5"/>
    <a:srgbClr val="FFEA42"/>
    <a:srgbClr val="EA50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4660"/>
  </p:normalViewPr>
  <p:slideViewPr>
    <p:cSldViewPr>
      <p:cViewPr varScale="1">
        <p:scale>
          <a:sx n="138" d="100"/>
          <a:sy n="138" d="100"/>
        </p:scale>
        <p:origin x="-15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4CE13-6188-4556-8B63-E0D254F2F2C7}" type="datetimeFigureOut">
              <a:rPr lang="en-US" smtClean="0"/>
              <a:pPr/>
              <a:t>9/13/16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68B57-3192-44E6-84A1-7341346E33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4CE13-6188-4556-8B63-E0D254F2F2C7}" type="datetimeFigureOut">
              <a:rPr lang="en-US" smtClean="0"/>
              <a:pPr/>
              <a:t>9/13/16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68B57-3192-44E6-84A1-7341346E33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4CE13-6188-4556-8B63-E0D254F2F2C7}" type="datetimeFigureOut">
              <a:rPr lang="en-US" smtClean="0"/>
              <a:pPr/>
              <a:t>9/13/16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68B57-3192-44E6-84A1-7341346E33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4CE13-6188-4556-8B63-E0D254F2F2C7}" type="datetimeFigureOut">
              <a:rPr lang="en-US" smtClean="0"/>
              <a:pPr/>
              <a:t>9/13/16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68B57-3192-44E6-84A1-7341346E33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4CE13-6188-4556-8B63-E0D254F2F2C7}" type="datetimeFigureOut">
              <a:rPr lang="en-US" smtClean="0"/>
              <a:pPr/>
              <a:t>9/13/16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68B57-3192-44E6-84A1-7341346E33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4CE13-6188-4556-8B63-E0D254F2F2C7}" type="datetimeFigureOut">
              <a:rPr lang="en-US" smtClean="0"/>
              <a:pPr/>
              <a:t>9/13/16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68B57-3192-44E6-84A1-7341346E33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4CE13-6188-4556-8B63-E0D254F2F2C7}" type="datetimeFigureOut">
              <a:rPr lang="en-US" smtClean="0"/>
              <a:pPr/>
              <a:t>9/13/16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68B57-3192-44E6-84A1-7341346E33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4CE13-6188-4556-8B63-E0D254F2F2C7}" type="datetimeFigureOut">
              <a:rPr lang="en-US" smtClean="0"/>
              <a:pPr/>
              <a:t>9/13/16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68B57-3192-44E6-84A1-7341346E33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4CE13-6188-4556-8B63-E0D254F2F2C7}" type="datetimeFigureOut">
              <a:rPr lang="en-US" smtClean="0"/>
              <a:pPr/>
              <a:t>9/13/16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68B57-3192-44E6-84A1-7341346E33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4CE13-6188-4556-8B63-E0D254F2F2C7}" type="datetimeFigureOut">
              <a:rPr lang="en-US" smtClean="0"/>
              <a:pPr/>
              <a:t>9/13/16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68B57-3192-44E6-84A1-7341346E33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4CE13-6188-4556-8B63-E0D254F2F2C7}" type="datetimeFigureOut">
              <a:rPr lang="en-US" smtClean="0"/>
              <a:pPr/>
              <a:t>9/13/16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68B57-3192-44E6-84A1-7341346E33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4CE13-6188-4556-8B63-E0D254F2F2C7}" type="datetimeFigureOut">
              <a:rPr lang="en-US" smtClean="0"/>
              <a:pPr/>
              <a:t>9/13/16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68B57-3192-44E6-84A1-7341346E33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5" Type="http://schemas.openxmlformats.org/officeDocument/2006/relationships/image" Target="../media/image8.gif"/><Relationship Id="rId6" Type="http://schemas.openxmlformats.org/officeDocument/2006/relationships/image" Target="../media/image9.jpeg"/><Relationship Id="rId7" Type="http://schemas.openxmlformats.org/officeDocument/2006/relationships/image" Target="../media/image10.jpeg"/><Relationship Id="rId8" Type="http://schemas.openxmlformats.org/officeDocument/2006/relationships/image" Target="../media/image11.jpeg"/><Relationship Id="rId9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tstepanian@longhill.or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en-US" baseline="30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Grade Math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1143000"/>
            <a:ext cx="6400800" cy="1752600"/>
          </a:xfrm>
        </p:spPr>
        <p:txBody>
          <a:bodyPr/>
          <a:lstStyle/>
          <a:p>
            <a:r>
              <a:rPr lang="en-US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Mrs. Tara 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Stepanian</a:t>
            </a:r>
            <a:endParaRPr lang="en-US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62" name="AutoShape 18" descr="Image result for i love math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4" name="AutoShape 20" descr="Image result for i love math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6" name="AutoShape 22" descr="Image result for i love math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Picture 15" descr="Love_math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2057400"/>
            <a:ext cx="4237667" cy="3907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u="sng" dirty="0" smtClean="0">
                <a:solidFill>
                  <a:srgbClr val="C00000"/>
                </a:solidFill>
              </a:rPr>
              <a:t>Course Highlights</a:t>
            </a:r>
            <a:r>
              <a:rPr lang="en-US" i="1" dirty="0" smtClean="0">
                <a:solidFill>
                  <a:srgbClr val="C00000"/>
                </a:solidFill>
              </a:rPr>
              <a:t>:</a:t>
            </a:r>
            <a:endParaRPr lang="en-US" i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558" y="1450590"/>
            <a:ext cx="8153400" cy="4953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*</a:t>
            </a:r>
            <a:r>
              <a:rPr lang="en-US" sz="2400" dirty="0"/>
              <a:t>Variable equations and expressions</a:t>
            </a:r>
          </a:p>
          <a:p>
            <a:r>
              <a:rPr lang="en-US" sz="2400" dirty="0"/>
              <a:t>*Integers</a:t>
            </a:r>
          </a:p>
          <a:p>
            <a:r>
              <a:rPr lang="en-US" sz="2400" dirty="0"/>
              <a:t>*Extend understanding of fractions  </a:t>
            </a:r>
          </a:p>
          <a:p>
            <a:r>
              <a:rPr lang="en-US" sz="2400" dirty="0"/>
              <a:t>*Proportions</a:t>
            </a:r>
          </a:p>
          <a:p>
            <a:r>
              <a:rPr lang="en-US" sz="2400" dirty="0"/>
              <a:t>*Interpreting Graphs </a:t>
            </a:r>
          </a:p>
          <a:p>
            <a:r>
              <a:rPr lang="en-US" sz="2400" dirty="0"/>
              <a:t>*</a:t>
            </a:r>
            <a:r>
              <a:rPr lang="en-US" sz="2400" dirty="0" err="1"/>
              <a:t>Percents</a:t>
            </a:r>
            <a:r>
              <a:rPr lang="en-US" sz="2400" dirty="0"/>
              <a:t> </a:t>
            </a:r>
          </a:p>
          <a:p>
            <a:r>
              <a:rPr lang="en-US" sz="2400" dirty="0"/>
              <a:t>*Area, Volume and Surface Area</a:t>
            </a:r>
          </a:p>
          <a:p>
            <a:r>
              <a:rPr lang="en-US" sz="2400" dirty="0"/>
              <a:t>*Probability</a:t>
            </a:r>
          </a:p>
          <a:p>
            <a:r>
              <a:rPr lang="en-US" sz="2400" dirty="0"/>
              <a:t>*Inequalities</a:t>
            </a:r>
          </a:p>
          <a:p>
            <a:r>
              <a:rPr lang="en-US" sz="2400" dirty="0"/>
              <a:t>*Slope </a:t>
            </a:r>
            <a:endParaRPr lang="en-US" sz="2400" dirty="0">
              <a:effectLst/>
            </a:endParaRPr>
          </a:p>
        </p:txBody>
      </p:sp>
      <p:pic>
        <p:nvPicPr>
          <p:cNvPr id="4" name="Picture 16" descr="http://www.tanyakhovanova.com/Jokes/xwhy/200802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228601"/>
            <a:ext cx="838199" cy="800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a typeface="ＭＳ Ｐゴシック" pitchFamily="34" charset="-128"/>
              </a:rPr>
              <a:t>Grades will be based on </a:t>
            </a:r>
            <a:r>
              <a:rPr lang="en-US" b="1" dirty="0" smtClean="0">
                <a:ea typeface="ＭＳ Ｐゴシック" pitchFamily="34" charset="-128"/>
              </a:rPr>
              <a:t>Total Points Earned/ Total Points Attempted</a:t>
            </a:r>
            <a:r>
              <a:rPr lang="en-US" dirty="0" smtClean="0">
                <a:ea typeface="ＭＳ Ｐゴシック" pitchFamily="34" charset="-128"/>
              </a:rPr>
              <a:t>. The following ranges are approximate for each category:</a:t>
            </a:r>
          </a:p>
          <a:p>
            <a:pPr marL="457200" lvl="1" indent="0" algn="ctr">
              <a:buNone/>
            </a:pPr>
            <a:r>
              <a:rPr lang="en-US" dirty="0" smtClean="0">
                <a:ea typeface="ＭＳ Ｐゴシック" pitchFamily="34" charset="-128"/>
              </a:rPr>
              <a:t>Tests – 50 to 100 points each</a:t>
            </a:r>
          </a:p>
          <a:p>
            <a:pPr marL="457200" lvl="1" indent="0" algn="ctr">
              <a:buNone/>
            </a:pPr>
            <a:r>
              <a:rPr lang="en-US" dirty="0">
                <a:ea typeface="ＭＳ Ｐゴシック" pitchFamily="34" charset="-128"/>
              </a:rPr>
              <a:t>Quizzes – </a:t>
            </a:r>
            <a:r>
              <a:rPr lang="en-US" dirty="0" smtClean="0">
                <a:ea typeface="ＭＳ Ｐゴシック" pitchFamily="34" charset="-128"/>
              </a:rPr>
              <a:t>25 </a:t>
            </a:r>
            <a:r>
              <a:rPr lang="en-US" dirty="0">
                <a:ea typeface="ＭＳ Ｐゴシック" pitchFamily="34" charset="-128"/>
              </a:rPr>
              <a:t>to </a:t>
            </a:r>
            <a:r>
              <a:rPr lang="en-US" dirty="0" smtClean="0">
                <a:ea typeface="ＭＳ Ｐゴシック" pitchFamily="34" charset="-128"/>
              </a:rPr>
              <a:t>50 points each</a:t>
            </a:r>
          </a:p>
          <a:p>
            <a:pPr marL="457200" lvl="1" indent="0" algn="ctr">
              <a:buNone/>
            </a:pPr>
            <a:r>
              <a:rPr lang="en-US" dirty="0">
                <a:ea typeface="ＭＳ Ｐゴシック" pitchFamily="34" charset="-128"/>
              </a:rPr>
              <a:t>Classwork – </a:t>
            </a:r>
            <a:r>
              <a:rPr lang="en-US" dirty="0" smtClean="0">
                <a:ea typeface="ＭＳ Ｐゴシック" pitchFamily="34" charset="-128"/>
              </a:rPr>
              <a:t>3 </a:t>
            </a:r>
            <a:r>
              <a:rPr lang="en-US" dirty="0">
                <a:ea typeface="ＭＳ Ｐゴシック" pitchFamily="34" charset="-128"/>
              </a:rPr>
              <a:t>to </a:t>
            </a:r>
            <a:r>
              <a:rPr lang="en-US" dirty="0" smtClean="0">
                <a:ea typeface="ＭＳ Ｐゴシック" pitchFamily="34" charset="-128"/>
              </a:rPr>
              <a:t>20 points each</a:t>
            </a:r>
          </a:p>
          <a:p>
            <a:pPr marL="457200" lvl="1" indent="0" algn="ctr">
              <a:buNone/>
            </a:pPr>
            <a:r>
              <a:rPr lang="en-US" dirty="0">
                <a:ea typeface="ＭＳ Ｐゴシック" pitchFamily="34" charset="-128"/>
              </a:rPr>
              <a:t>Projects – 50 to </a:t>
            </a:r>
            <a:r>
              <a:rPr lang="en-US" dirty="0" smtClean="0">
                <a:ea typeface="ＭＳ Ｐゴシック" pitchFamily="34" charset="-128"/>
              </a:rPr>
              <a:t>75 points each</a:t>
            </a:r>
          </a:p>
          <a:p>
            <a:pPr marL="457200" lvl="1" indent="0" algn="ctr">
              <a:buNone/>
            </a:pPr>
            <a:r>
              <a:rPr lang="en-US" dirty="0">
                <a:ea typeface="ＭＳ Ｐゴシック" pitchFamily="34" charset="-128"/>
              </a:rPr>
              <a:t>Homework – </a:t>
            </a:r>
            <a:r>
              <a:rPr lang="en-US" dirty="0" smtClean="0">
                <a:ea typeface="ＭＳ Ｐゴシック" pitchFamily="34" charset="-128"/>
              </a:rPr>
              <a:t>3 </a:t>
            </a:r>
            <a:r>
              <a:rPr lang="en-US" dirty="0">
                <a:ea typeface="ＭＳ Ｐゴシック" pitchFamily="34" charset="-128"/>
              </a:rPr>
              <a:t>to </a:t>
            </a:r>
            <a:r>
              <a:rPr lang="en-US" dirty="0" smtClean="0">
                <a:ea typeface="ＭＳ Ｐゴシック" pitchFamily="34" charset="-128"/>
              </a:rPr>
              <a:t>20 points each</a:t>
            </a:r>
            <a:endParaRPr lang="en-US" dirty="0">
              <a:ea typeface="ＭＳ Ｐゴシック" pitchFamily="34" charset="-128"/>
            </a:endParaRPr>
          </a:p>
          <a:p>
            <a:pPr lvl="1"/>
            <a:endParaRPr lang="en-US" dirty="0" smtClean="0">
              <a:ea typeface="ＭＳ Ｐゴシック" pitchFamily="34" charset="-128"/>
            </a:endParaRPr>
          </a:p>
          <a:p>
            <a:pPr lvl="1">
              <a:buNone/>
            </a:pPr>
            <a:endParaRPr lang="en-US" dirty="0" smtClean="0">
              <a:ea typeface="ＭＳ Ｐゴシック" pitchFamily="34" charset="-128"/>
            </a:endParaRPr>
          </a:p>
          <a:p>
            <a:pPr lvl="1">
              <a:buNone/>
            </a:pPr>
            <a:endParaRPr lang="en-US" dirty="0" smtClean="0">
              <a:ea typeface="ＭＳ Ｐゴシック" pitchFamily="34" charset="-128"/>
            </a:endParaRPr>
          </a:p>
          <a:p>
            <a:endParaRPr lang="en-US" dirty="0"/>
          </a:p>
        </p:txBody>
      </p:sp>
      <p:pic>
        <p:nvPicPr>
          <p:cNvPr id="4" name="Picture 12" descr="http://ts1.mm.bing.net/th?&amp;id=JN.kgfNKBPXCtsqlzEPnKGskA&amp;w=300&amp;h=300&amp;c=0&amp;pid=1.9&amp;rs=0&amp;p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04800"/>
            <a:ext cx="1461369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600" i="1" dirty="0" smtClean="0"/>
              <a:t>I am looking forward to a great year together!</a:t>
            </a:r>
            <a:endParaRPr lang="en-US" sz="6600" i="1" dirty="0"/>
          </a:p>
        </p:txBody>
      </p:sp>
      <p:sp>
        <p:nvSpPr>
          <p:cNvPr id="36866" name="AutoShape 2" descr="Image result for smiley face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8" name="AutoShape 4" descr="Image result for smiley face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untitl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0" y="4038600"/>
            <a:ext cx="2105025" cy="2171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7030A0"/>
                </a:solidFill>
              </a:rPr>
              <a:t>About Me</a:t>
            </a:r>
            <a:endParaRPr lang="en-US" i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74320" indent="-274320">
              <a:lnSpc>
                <a:spcPct val="90000"/>
              </a:lnSpc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solidFill>
                  <a:srgbClr val="FF0000"/>
                </a:solidFill>
              </a:rPr>
              <a:t>Bachelor’s </a:t>
            </a:r>
            <a:r>
              <a:rPr lang="en-US" dirty="0">
                <a:solidFill>
                  <a:srgbClr val="FF0000"/>
                </a:solidFill>
              </a:rPr>
              <a:t>Degree - Muhlenberg College</a:t>
            </a:r>
          </a:p>
          <a:p>
            <a:pPr marL="274320" indent="-274320">
              <a:lnSpc>
                <a:spcPct val="90000"/>
              </a:lnSpc>
              <a:buClr>
                <a:schemeClr val="accent3"/>
              </a:buClr>
              <a:buNone/>
              <a:defRPr/>
            </a:pP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74320" indent="-274320">
              <a:lnSpc>
                <a:spcPct val="90000"/>
              </a:lnSpc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Master’s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Degree - The College of Saint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Elizabeth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74320" indent="-274320">
              <a:lnSpc>
                <a:spcPct val="90000"/>
              </a:lnSpc>
              <a:buClr>
                <a:schemeClr val="accent3"/>
              </a:buClr>
              <a:buNone/>
              <a:defRPr/>
            </a:pP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74320" indent="-274320">
              <a:lnSpc>
                <a:spcPct val="90000"/>
              </a:lnSpc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NJ State Certificates: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640080" lvl="1" indent="-246888">
              <a:lnSpc>
                <a:spcPct val="90000"/>
              </a:lnSpc>
              <a:buFont typeface="Wingdings 2"/>
              <a:buChar char=""/>
              <a:defRPr/>
            </a:pPr>
            <a:r>
              <a:rPr lang="en-US" dirty="0" smtClean="0"/>
              <a:t>Math Specialization Grades 5-8</a:t>
            </a:r>
          </a:p>
          <a:p>
            <a:pPr marL="640080" lvl="1" indent="-246888">
              <a:lnSpc>
                <a:spcPct val="90000"/>
              </a:lnSpc>
              <a:buFont typeface="Wingdings 2"/>
              <a:buChar char=""/>
              <a:defRPr/>
            </a:pPr>
            <a:r>
              <a:rPr lang="en-US" dirty="0" smtClean="0"/>
              <a:t>Special </a:t>
            </a:r>
            <a:r>
              <a:rPr lang="en-US" dirty="0"/>
              <a:t>Education K-12</a:t>
            </a:r>
          </a:p>
          <a:p>
            <a:pPr marL="640080" lvl="1" indent="-246888">
              <a:lnSpc>
                <a:spcPct val="90000"/>
              </a:lnSpc>
              <a:buFont typeface="Wingdings 2"/>
              <a:buChar char=""/>
              <a:defRPr/>
            </a:pPr>
            <a:r>
              <a:rPr lang="en-US" dirty="0"/>
              <a:t>Elementary </a:t>
            </a:r>
            <a:r>
              <a:rPr lang="en-US" dirty="0" smtClean="0"/>
              <a:t>K-8</a:t>
            </a:r>
          </a:p>
          <a:p>
            <a:pPr marL="640080" lvl="1" indent="-246888">
              <a:lnSpc>
                <a:spcPct val="90000"/>
              </a:lnSpc>
              <a:buFont typeface="Wingdings 2"/>
              <a:buChar char=""/>
              <a:defRPr/>
            </a:pPr>
            <a:r>
              <a:rPr lang="en-US" dirty="0" smtClean="0"/>
              <a:t>Science Specialization Grades 5-8</a:t>
            </a:r>
            <a:endParaRPr lang="en-US" dirty="0"/>
          </a:p>
          <a:p>
            <a:pPr marL="640080" lvl="1" indent="-246888">
              <a:lnSpc>
                <a:spcPct val="90000"/>
              </a:lnSpc>
              <a:buFont typeface="Wingdings 2"/>
              <a:buChar char=""/>
              <a:defRPr/>
            </a:pPr>
            <a:r>
              <a:rPr lang="en-US" dirty="0" smtClean="0"/>
              <a:t>Highly Qualified in </a:t>
            </a:r>
            <a:r>
              <a:rPr lang="en-US" dirty="0"/>
              <a:t>Language Arts </a:t>
            </a:r>
            <a:r>
              <a:rPr lang="en-US" dirty="0" smtClean="0"/>
              <a:t>K-8</a:t>
            </a:r>
            <a:endParaRPr lang="en-US" dirty="0"/>
          </a:p>
        </p:txBody>
      </p:sp>
      <p:pic>
        <p:nvPicPr>
          <p:cNvPr id="5124" name="Picture 4" descr="http://ts2.mm.bing.net/th?id=JN.V544bTtWCzqhmJZnqOYvAg&amp;pid=15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3048000"/>
            <a:ext cx="1562100" cy="1562100"/>
          </a:xfrm>
          <a:prstGeom prst="rect">
            <a:avLst/>
          </a:prstGeom>
          <a:noFill/>
        </p:spPr>
      </p:pic>
      <p:pic>
        <p:nvPicPr>
          <p:cNvPr id="5122" name="Picture 2" descr="http://ts1.mm.bing.net/th?&amp;id=JN.MwqQKe2b6B0zgVxY2JpzLQ&amp;w=300&amp;h=300&amp;c=0&amp;pid=1.9&amp;rs=0&amp;p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762000"/>
            <a:ext cx="1738225" cy="941232"/>
          </a:xfrm>
          <a:prstGeom prst="rect">
            <a:avLst/>
          </a:prstGeom>
          <a:noFill/>
        </p:spPr>
      </p:pic>
      <p:pic>
        <p:nvPicPr>
          <p:cNvPr id="6" name="Picture 2" descr="http://ts1.mm.bing.net/th?&amp;id=JN.2qAdu5F87M440LEx6Kx5Pw&amp;w=300&amp;h=300&amp;c=0&amp;pid=1.9&amp;rs=0&amp;p=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28600"/>
            <a:ext cx="1602337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Math Experience Outside of School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574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Chyten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SAT/ ACT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Algebra I, Algebra II, Geometry, Pre-Calculus</a:t>
            </a:r>
          </a:p>
        </p:txBody>
      </p:sp>
      <p:pic>
        <p:nvPicPr>
          <p:cNvPr id="4098" name="Picture 2" descr="http://ts4.mm.bing.net/th?id=JN.y6stKMeE9Wd7T5WYfWVw0Q&amp;w=293&amp;h=185&amp;c=7&amp;rs=1&amp;qlt=90&amp;o=4&amp;url=http%3a%2f%2ftriangle.dealsaver.com%2fengine%2fSplashDetails.aspx%3fcontestid%3d31804%26productid%3d4068433&amp;pid=1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219200"/>
            <a:ext cx="2600531" cy="16419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100" name="Picture 4" descr="http://sat.collegeboard.org/img/content/studyguide_web_co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3962400"/>
            <a:ext cx="1253684" cy="1651021"/>
          </a:xfrm>
          <a:prstGeom prst="rect">
            <a:avLst/>
          </a:prstGeom>
          <a:noFill/>
        </p:spPr>
      </p:pic>
      <p:pic>
        <p:nvPicPr>
          <p:cNvPr id="4102" name="Picture 6" descr="http://www.amtutoring.com/clients/865321/3103776_or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3733799"/>
            <a:ext cx="1312093" cy="1706759"/>
          </a:xfrm>
          <a:prstGeom prst="rect">
            <a:avLst/>
          </a:prstGeom>
          <a:noFill/>
        </p:spPr>
      </p:pic>
      <p:pic>
        <p:nvPicPr>
          <p:cNvPr id="4104" name="Picture 8" descr="http://college.cengage.com/shared/images/covers/booksite_coverart/0618052917_lg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4800600"/>
            <a:ext cx="876300" cy="1168400"/>
          </a:xfrm>
          <a:prstGeom prst="rect">
            <a:avLst/>
          </a:prstGeom>
          <a:noFill/>
        </p:spPr>
      </p:pic>
      <p:pic>
        <p:nvPicPr>
          <p:cNvPr id="4106" name="Picture 10" descr="http://www.nutshellmath.com/static/images/textbooks/geo/geo_app_reas_mea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3733800"/>
            <a:ext cx="833804" cy="1083945"/>
          </a:xfrm>
          <a:prstGeom prst="rect">
            <a:avLst/>
          </a:prstGeom>
          <a:noFill/>
        </p:spPr>
      </p:pic>
      <p:pic>
        <p:nvPicPr>
          <p:cNvPr id="4108" name="Picture 12" descr="http://www.stjohnshigh.org/s/804/images/editor/eshoro/algebra_i_textbook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38600" y="3733800"/>
            <a:ext cx="841910" cy="1012422"/>
          </a:xfrm>
          <a:prstGeom prst="rect">
            <a:avLst/>
          </a:prstGeom>
          <a:noFill/>
        </p:spPr>
      </p:pic>
      <p:pic>
        <p:nvPicPr>
          <p:cNvPr id="4110" name="Picture 14" descr="http://thumbs2.ebaystatic.com/d/l225/m/m3kbz9KpUlVwjyR9syelLUw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0" y="4724400"/>
            <a:ext cx="877485" cy="1182241"/>
          </a:xfrm>
          <a:prstGeom prst="rect">
            <a:avLst/>
          </a:prstGeom>
          <a:noFill/>
        </p:spPr>
      </p:pic>
      <p:pic>
        <p:nvPicPr>
          <p:cNvPr id="11" name="Picture 4" descr="http://ts1.mm.bing.net/th?&amp;id=JN.sbolIUdIa5xLwNMwRlumhw&amp;w=300&amp;h=300&amp;c=0&amp;pid=1.9&amp;rs=0&amp;p=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" y="152400"/>
            <a:ext cx="533400" cy="53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Home Life</a:t>
            </a:r>
            <a:endParaRPr lang="en-US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Family has resided in LHT for over 30 years</a:t>
            </a:r>
          </a:p>
          <a:p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Chatham, NJ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3074" name="Picture 2" descr="http://act2shoppe.com/contact/images/sto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4644" y="1828800"/>
            <a:ext cx="2919112" cy="2181226"/>
          </a:xfrm>
          <a:prstGeom prst="rect">
            <a:avLst/>
          </a:prstGeom>
          <a:noFill/>
        </p:spPr>
      </p:pic>
      <p:pic>
        <p:nvPicPr>
          <p:cNvPr id="3077" name="Picture 5" descr="C:\Users\tstepanian\AppData\Local\Microsoft\Windows\Temporary Internet Files\Content.IE5\43RXDP3G\IMG_01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648200"/>
            <a:ext cx="2540000" cy="1905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9" name="Picture 8" descr="http://www.mathcelebrity.com/images/chalkboard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52400"/>
            <a:ext cx="1549971" cy="10832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 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BEST via email</a:t>
            </a:r>
          </a:p>
          <a:p>
            <a:r>
              <a:rPr lang="en-US" dirty="0" smtClean="0">
                <a:hlinkClick r:id="rId2"/>
              </a:rPr>
              <a:t>tstepanian@longhill.org</a:t>
            </a:r>
            <a:endParaRPr lang="en-US" dirty="0"/>
          </a:p>
          <a:p>
            <a:r>
              <a:rPr lang="en-US" dirty="0" smtClean="0"/>
              <a:t>Phone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j031554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352800"/>
            <a:ext cx="3657600" cy="2615184"/>
          </a:xfrm>
          <a:prstGeom prst="rect">
            <a:avLst/>
          </a:prstGeom>
        </p:spPr>
      </p:pic>
      <p:pic>
        <p:nvPicPr>
          <p:cNvPr id="5" name="Picture 14" descr="http://ts1.mm.bing.net/th?&amp;id=JN.DuzMlCElCe6kgTfL0DeL4g&amp;w=300&amp;h=300&amp;c=0&amp;pid=1.9&amp;rs=0&amp;p=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1396029"/>
            <a:ext cx="2383172" cy="17317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C00000"/>
                </a:solidFill>
              </a:rPr>
              <a:t>Expectations</a:t>
            </a:r>
            <a:endParaRPr lang="en-US" i="1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066800"/>
            <a:ext cx="7239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buClr>
                <a:schemeClr val="accent3"/>
              </a:buClr>
              <a:defRPr/>
            </a:pPr>
            <a:r>
              <a:rPr lang="en-US" sz="3600" u="sng" dirty="0" smtClean="0"/>
              <a:t>Of Students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600" dirty="0" smtClean="0">
                <a:solidFill>
                  <a:schemeClr val="tx1">
                    <a:lumMod val="75000"/>
                  </a:schemeClr>
                </a:solidFill>
              </a:rPr>
              <a:t>Prepared</a:t>
            </a:r>
          </a:p>
          <a:p>
            <a:pPr marL="640080" lvl="1" indent="-246888">
              <a:buFont typeface="Wingdings 2"/>
              <a:buChar char=""/>
              <a:defRPr/>
            </a:pPr>
            <a:r>
              <a:rPr lang="en-US" sz="3600" dirty="0" smtClean="0"/>
              <a:t>Assignment pad, homework (checked), binder, pencil, expo marker, highlighter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600" dirty="0" smtClean="0">
                <a:solidFill>
                  <a:schemeClr val="tx1">
                    <a:lumMod val="85000"/>
                  </a:schemeClr>
                </a:solidFill>
              </a:rPr>
              <a:t>Open Mind</a:t>
            </a:r>
          </a:p>
          <a:p>
            <a:pPr marL="640080" lvl="1" indent="-246888">
              <a:buFont typeface="Wingdings 2"/>
              <a:buChar char=""/>
              <a:defRPr/>
            </a:pPr>
            <a:r>
              <a:rPr lang="en-US" sz="3600" dirty="0" smtClean="0"/>
              <a:t>EVERYONE  can do math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600" dirty="0" smtClean="0">
                <a:solidFill>
                  <a:schemeClr val="tx1">
                    <a:lumMod val="95000"/>
                  </a:schemeClr>
                </a:solidFill>
              </a:rPr>
              <a:t>Respectful</a:t>
            </a:r>
            <a:endParaRPr lang="en-US" sz="3600" dirty="0"/>
          </a:p>
        </p:txBody>
      </p:sp>
      <p:pic>
        <p:nvPicPr>
          <p:cNvPr id="6" name="Picture 10" descr="http://ts1.mm.bing.net/th?&amp;id=JN.18pOPzfzhCUdPKEDxPSTCw&amp;w=300&amp;h=300&amp;c=0&amp;pid=1.9&amp;rs=0&amp;p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"/>
            <a:ext cx="1252601" cy="9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772D5"/>
                </a:solidFill>
              </a:rPr>
              <a:t>Goals for Students</a:t>
            </a:r>
            <a:endParaRPr lang="en-US" dirty="0">
              <a:solidFill>
                <a:srgbClr val="4772D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00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Confidence</a:t>
            </a:r>
          </a:p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Self-advocate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Effort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be yo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505200"/>
            <a:ext cx="4419600" cy="2914374"/>
          </a:xfrm>
          <a:prstGeom prst="rect">
            <a:avLst/>
          </a:prstGeom>
        </p:spPr>
      </p:pic>
      <p:pic>
        <p:nvPicPr>
          <p:cNvPr id="5" name="Picture 4" descr="i ca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295400"/>
            <a:ext cx="2971800" cy="1995661"/>
          </a:xfrm>
          <a:prstGeom prst="rect">
            <a:avLst/>
          </a:prstGeom>
        </p:spPr>
      </p:pic>
      <p:pic>
        <p:nvPicPr>
          <p:cNvPr id="6" name="Picture 5" descr="trust yourself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1838793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682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/>
          </a:bodyPr>
          <a:lstStyle/>
          <a:p>
            <a:pPr marL="274320" indent="-274320">
              <a:lnSpc>
                <a:spcPct val="90000"/>
              </a:lnSpc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>
                <a:solidFill>
                  <a:srgbClr val="C00000"/>
                </a:solidFill>
              </a:rPr>
              <a:t>Given </a:t>
            </a:r>
            <a:r>
              <a:rPr lang="en-US" dirty="0" smtClean="0">
                <a:solidFill>
                  <a:srgbClr val="C00000"/>
                </a:solidFill>
              </a:rPr>
              <a:t>4-5 </a:t>
            </a:r>
            <a:r>
              <a:rPr lang="en-US" dirty="0">
                <a:solidFill>
                  <a:srgbClr val="C00000"/>
                </a:solidFill>
              </a:rPr>
              <a:t>days a week</a:t>
            </a:r>
          </a:p>
          <a:p>
            <a:pPr marL="274320" indent="-274320">
              <a:lnSpc>
                <a:spcPct val="90000"/>
              </a:lnSpc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Should </a:t>
            </a:r>
            <a:r>
              <a:rPr lang="en-US" dirty="0"/>
              <a:t>not take hours (20-30 </a:t>
            </a:r>
            <a:r>
              <a:rPr lang="en-US" dirty="0" smtClean="0"/>
              <a:t>min only)</a:t>
            </a:r>
            <a:endParaRPr lang="en-US" dirty="0"/>
          </a:p>
          <a:p>
            <a:pPr marL="274320" indent="-274320">
              <a:lnSpc>
                <a:spcPct val="90000"/>
              </a:lnSpc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solidFill>
                  <a:srgbClr val="C00000"/>
                </a:solidFill>
              </a:rPr>
              <a:t>To reinforce skills learned in class</a:t>
            </a:r>
            <a:endParaRPr lang="en-US" dirty="0">
              <a:solidFill>
                <a:srgbClr val="C00000"/>
              </a:solidFill>
            </a:endParaRPr>
          </a:p>
          <a:p>
            <a:pPr marL="274320" indent="-274320">
              <a:lnSpc>
                <a:spcPct val="90000"/>
              </a:lnSpc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Checked </a:t>
            </a:r>
            <a:r>
              <a:rPr lang="en-US" dirty="0" smtClean="0"/>
              <a:t>with answer key from the computer</a:t>
            </a:r>
            <a:endParaRPr lang="en-US" dirty="0"/>
          </a:p>
          <a:p>
            <a:pPr marL="274320" indent="-274320">
              <a:lnSpc>
                <a:spcPct val="90000"/>
              </a:lnSpc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Posted </a:t>
            </a:r>
            <a:r>
              <a:rPr lang="en-US" dirty="0"/>
              <a:t>on the </a:t>
            </a:r>
            <a:r>
              <a:rPr lang="en-US" dirty="0" smtClean="0"/>
              <a:t>website, board, handout</a:t>
            </a:r>
            <a:endParaRPr lang="en-US" dirty="0"/>
          </a:p>
          <a:p>
            <a:pPr marL="640080" lvl="1" indent="-246888">
              <a:lnSpc>
                <a:spcPct val="90000"/>
              </a:lnSpc>
              <a:buFont typeface="Wingdings 2"/>
              <a:buChar char=""/>
              <a:defRPr/>
            </a:pPr>
            <a:r>
              <a:rPr lang="en-US" dirty="0">
                <a:solidFill>
                  <a:schemeClr val="tx2">
                    <a:lumMod val="25000"/>
                  </a:schemeClr>
                </a:solidFill>
              </a:rPr>
              <a:t>www.longhill.org</a:t>
            </a:r>
            <a:endParaRPr lang="en-US" dirty="0"/>
          </a:p>
        </p:txBody>
      </p:sp>
      <p:pic>
        <p:nvPicPr>
          <p:cNvPr id="5" name="Picture 6" descr="http://ts1.mm.bing.net/th?&amp;id=JN.EN5z2iTfEduX/JIZxdonrg&amp;w=300&amp;h=300&amp;c=0&amp;pid=1.9&amp;rs=0&amp;p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"/>
            <a:ext cx="1524000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C00000"/>
                </a:solidFill>
              </a:rPr>
              <a:t>Student Information</a:t>
            </a:r>
            <a:endParaRPr lang="en-US" i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Teacher Website:</a:t>
            </a:r>
          </a:p>
          <a:p>
            <a:pPr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Genesis: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453" y="1981200"/>
            <a:ext cx="4609647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4495800"/>
            <a:ext cx="5795281" cy="21994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</TotalTime>
  <Words>265</Words>
  <Application>Microsoft Macintosh PowerPoint</Application>
  <PresentationFormat>On-screen Show (4:3)</PresentationFormat>
  <Paragraphs>75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7th Grade Math </vt:lpstr>
      <vt:lpstr>About Me</vt:lpstr>
      <vt:lpstr>Math Experience Outside of School</vt:lpstr>
      <vt:lpstr>Home Life</vt:lpstr>
      <vt:lpstr>Teacher Contact Information</vt:lpstr>
      <vt:lpstr>Expectations</vt:lpstr>
      <vt:lpstr>Goals for Students</vt:lpstr>
      <vt:lpstr>Homework</vt:lpstr>
      <vt:lpstr>Student Information</vt:lpstr>
      <vt:lpstr>Course Highlights:</vt:lpstr>
      <vt:lpstr>Grading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tstepanian</dc:creator>
  <cp:lastModifiedBy>Chris</cp:lastModifiedBy>
  <cp:revision>52</cp:revision>
  <dcterms:created xsi:type="dcterms:W3CDTF">2015-06-05T13:13:37Z</dcterms:created>
  <dcterms:modified xsi:type="dcterms:W3CDTF">2016-09-13T21:45:55Z</dcterms:modified>
</cp:coreProperties>
</file>